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06" autoAdjust="0"/>
  </p:normalViewPr>
  <p:slideViewPr>
    <p:cSldViewPr snapToGrid="0" snapToObjects="1">
      <p:cViewPr varScale="1">
        <p:scale>
          <a:sx n="115" d="100"/>
          <a:sy n="115" d="100"/>
        </p:scale>
        <p:origin x="-14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0AB3F-9699-754B-9106-DE785A298462}" type="datetimeFigureOut">
              <a:rPr lang="en-US" smtClean="0"/>
              <a:t>23/06/2013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4FEA7-C3F5-374A-B8C7-349E04A2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89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4FEA7-C3F5-374A-B8C7-349E04A2ED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6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23/06/2013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23/06/2013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23/06/2013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23/06/2013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23/06/2013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23/06/2013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23/06/2013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23/06/2013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23/06/2013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23/06/2013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GB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23/06/2013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23/06/2013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d-dimer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Viral vents his frustration with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633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answer was c). </a:t>
            </a:r>
          </a:p>
          <a:p>
            <a:r>
              <a:rPr lang="en-US" dirty="0" smtClean="0"/>
              <a:t>WTF?</a:t>
            </a:r>
          </a:p>
          <a:p>
            <a:r>
              <a:rPr lang="en-US" dirty="0" smtClean="0"/>
              <a:t>It makes sense when you think of d-dimer as a marker of activation of the coagulation system</a:t>
            </a:r>
          </a:p>
          <a:p>
            <a:r>
              <a:rPr lang="en-US" dirty="0" smtClean="0"/>
              <a:t>Patients with </a:t>
            </a:r>
            <a:r>
              <a:rPr lang="en-US" dirty="0"/>
              <a:t>u</a:t>
            </a:r>
            <a:r>
              <a:rPr lang="en-US" dirty="0" smtClean="0"/>
              <a:t>nprovoked are at massive risk of recurrence (&gt;9% per year) which outweighs the bleeding risk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39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BSH Guidelines on OAC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Given that this risk exceeds the risk of warfarin-related bleeding, patients with a first unprovoked or recurrent unprovoked episodes of proximal DVT or PE should be considered for long term anticoagulation (</a:t>
            </a:r>
            <a:r>
              <a:rPr lang="en-US" dirty="0" err="1"/>
              <a:t>Kearon</a:t>
            </a:r>
            <a:r>
              <a:rPr lang="en-US" dirty="0"/>
              <a:t> et al, 2008). Whilst the cohort risk for patients with a history of unprovoked venous thrombosis is &gt;9%, individual risk is heterogeneous. This is illustrated by a lower annual risk in patients with a normal D-dimer result after completion of initial warfarin therapy compared to those with an elevated D- dimer (</a:t>
            </a:r>
            <a:r>
              <a:rPr lang="en-US" dirty="0" smtClean="0"/>
              <a:t>3.5</a:t>
            </a:r>
            <a:r>
              <a:rPr lang="en-US" dirty="0"/>
              <a:t>% vs. 9%)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547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D-dimers are also elevated in DIC</a:t>
            </a:r>
          </a:p>
          <a:p>
            <a:r>
              <a:rPr lang="en-US" dirty="0" smtClean="0"/>
              <a:t>They can be used like in VTE i.e. for their high sensitivity and negative predictive value</a:t>
            </a:r>
          </a:p>
          <a:p>
            <a:r>
              <a:rPr lang="en-US" dirty="0" smtClean="0"/>
              <a:t>DIC is a consumptive coagulopathy, so consumption of clotting factors, platelets and fibrinogen leads to:</a:t>
            </a:r>
          </a:p>
          <a:p>
            <a:pPr lvl="1"/>
            <a:r>
              <a:rPr lang="en-US" dirty="0" smtClean="0"/>
              <a:t>Raised PT</a:t>
            </a:r>
          </a:p>
          <a:p>
            <a:pPr lvl="1"/>
            <a:r>
              <a:rPr lang="en-US" dirty="0" smtClean="0"/>
              <a:t>Raised APTT</a:t>
            </a:r>
          </a:p>
          <a:p>
            <a:pPr lvl="1"/>
            <a:r>
              <a:rPr lang="en-US" dirty="0" smtClean="0"/>
              <a:t>Low platelets</a:t>
            </a:r>
          </a:p>
          <a:p>
            <a:pPr lvl="1"/>
            <a:r>
              <a:rPr lang="en-US" dirty="0" smtClean="0"/>
              <a:t>Low fibrinogen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932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Hospitalized patients</a:t>
            </a:r>
          </a:p>
          <a:p>
            <a:r>
              <a:rPr lang="en-US" dirty="0"/>
              <a:t>After surgical procedures</a:t>
            </a:r>
          </a:p>
          <a:p>
            <a:r>
              <a:rPr lang="en-US" dirty="0"/>
              <a:t>Pregnancy</a:t>
            </a:r>
          </a:p>
          <a:p>
            <a:r>
              <a:rPr lang="en-US" dirty="0"/>
              <a:t>Inflammation</a:t>
            </a:r>
          </a:p>
          <a:p>
            <a:r>
              <a:rPr lang="en-US" dirty="0"/>
              <a:t>Malignancy</a:t>
            </a:r>
          </a:p>
          <a:p>
            <a:r>
              <a:rPr lang="en-US" dirty="0"/>
              <a:t>Trauma</a:t>
            </a:r>
          </a:p>
          <a:p>
            <a:r>
              <a:rPr lang="en-US" dirty="0"/>
              <a:t>Liver disease (decreased clearance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Heart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0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cancel CTPAs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D-dimer levels increase with age; this is not new.</a:t>
            </a:r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www.bmj.com</a:t>
            </a:r>
            <a:r>
              <a:rPr lang="en-US" dirty="0"/>
              <a:t>/content/346/bmj.f2492 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The application of age adjusted cut-off values for D-dimer tests substantially increases specificity without modifying sensitivity, thereby improving the clinical utility of D-dimer testing in patients aged 50 or more with a non-high clinical probability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This age adjusted cut off is age</a:t>
            </a:r>
            <a:r>
              <a:rPr lang="en-US" dirty="0"/>
              <a:t>×10 µg/</a:t>
            </a:r>
            <a:r>
              <a:rPr lang="en-US" dirty="0" smtClean="0"/>
              <a:t>L compared to our lab’s cut off of 230 </a:t>
            </a:r>
            <a:r>
              <a:rPr lang="en-US" dirty="0"/>
              <a:t>µg/L </a:t>
            </a:r>
            <a:endParaRPr lang="en-US" dirty="0" smtClean="0"/>
          </a:p>
          <a:p>
            <a:r>
              <a:rPr lang="en-US" dirty="0" smtClean="0"/>
              <a:t>In other word, a d-dimer of 453 </a:t>
            </a:r>
            <a:r>
              <a:rPr lang="en-US" dirty="0"/>
              <a:t>µg/L </a:t>
            </a:r>
            <a:r>
              <a:rPr lang="en-US" dirty="0" smtClean="0"/>
              <a:t>in a 74 year old man would be treated as negative, and does not need further imaging. </a:t>
            </a:r>
          </a:p>
        </p:txBody>
      </p:sp>
    </p:spTree>
    <p:extLst>
      <p:ext uri="{BB962C8B-B14F-4D97-AF65-F5344CB8AC3E}">
        <p14:creationId xmlns:p14="http://schemas.microsoft.com/office/powerpoint/2010/main" val="3366213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the d-dimer actually measures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Usual applications of d-dimer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nteresting applications of d-dimer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to justifiably interpret more d-dimer results as negative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56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55496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coagulation cascade ultimately produces fibrin, which forms the </a:t>
            </a:r>
            <a:r>
              <a:rPr lang="en-US" dirty="0" err="1" smtClean="0"/>
              <a:t>haemostatic</a:t>
            </a:r>
            <a:r>
              <a:rPr lang="en-US" dirty="0" smtClean="0"/>
              <a:t> plug with platelets that we call a clot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Fibrinolysis is the breakdown of that clot, by the enzyme plasmin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breakdown products are fibrin degradation products, one of which is d-dimer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-dimer assays rely on an antibody binding to a particular epitope on d-dimer </a:t>
            </a:r>
          </a:p>
          <a:p>
            <a:endParaRPr lang="en-US" dirty="0"/>
          </a:p>
          <a:p>
            <a:pPr marL="11887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8134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lassic </a:t>
            </a:r>
            <a:r>
              <a:rPr lang="en-US" dirty="0" err="1" smtClean="0"/>
              <a:t>wikipedia</a:t>
            </a:r>
            <a:r>
              <a:rPr lang="en-US" dirty="0" smtClean="0"/>
              <a:t> diagram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6783" y="2163916"/>
            <a:ext cx="4736548" cy="353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29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VIDAS - </a:t>
            </a:r>
            <a:r>
              <a:rPr lang="en-US" b="1" dirty="0" smtClean="0"/>
              <a:t>D</a:t>
            </a:r>
            <a:r>
              <a:rPr lang="en-US" dirty="0"/>
              <a:t>-</a:t>
            </a:r>
            <a:r>
              <a:rPr lang="en-US" b="1" dirty="0"/>
              <a:t>dimer cost</a:t>
            </a:r>
            <a:r>
              <a:rPr lang="en-US" dirty="0"/>
              <a:t> is approximately $20.92 per test, including labor, supplies, and specimen </a:t>
            </a:r>
            <a:r>
              <a:rPr lang="en-US" dirty="0" smtClean="0"/>
              <a:t>processing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32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causes d-dimer levels to rise?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raised d-dimer is evidence that fibrin was cross linked, which is evidence of the coagulation cascade being activated</a:t>
            </a:r>
          </a:p>
          <a:p>
            <a:pPr lvl="1"/>
            <a:r>
              <a:rPr lang="en-US" dirty="0" smtClean="0"/>
              <a:t>Specifically, thrombin must have been formed to break soluble fibrinogen into fibrin, and factor XIII must have been activated for the cross linking </a:t>
            </a:r>
          </a:p>
          <a:p>
            <a:pPr lvl="1"/>
            <a:r>
              <a:rPr lang="en-US" dirty="0" smtClean="0"/>
              <a:t>This means patients lacking factor XIII may not have raised d-dimers despite having formed a massive clot (fibrin made, but not cross linked)</a:t>
            </a:r>
          </a:p>
          <a:p>
            <a:pPr lvl="1"/>
            <a:r>
              <a:rPr lang="en-US" dirty="0" smtClean="0"/>
              <a:t>(So the next time you are asked to do a CTPA on a patient with a negative d-dimer, ask the consultant why he suspects factor XIII deficiency)</a:t>
            </a:r>
          </a:p>
          <a:p>
            <a:pPr lvl="1"/>
            <a:r>
              <a:rPr lang="en-US" dirty="0" smtClean="0"/>
              <a:t>(A very small clot might also lead to a false negative)</a:t>
            </a:r>
          </a:p>
        </p:txBody>
      </p:sp>
    </p:spTree>
    <p:extLst>
      <p:ext uri="{BB962C8B-B14F-4D97-AF65-F5344CB8AC3E}">
        <p14:creationId xmlns:p14="http://schemas.microsoft.com/office/powerpoint/2010/main" val="4149364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risk VTEs</a:t>
            </a:r>
          </a:p>
          <a:p>
            <a:pPr lvl="1"/>
            <a:r>
              <a:rPr lang="en-US" dirty="0" smtClean="0"/>
              <a:t>Using conventional cut-offs from </a:t>
            </a:r>
            <a:r>
              <a:rPr lang="en-US" dirty="0" err="1" smtClean="0"/>
              <a:t>metanalysis</a:t>
            </a:r>
            <a:r>
              <a:rPr lang="en-US" dirty="0" smtClean="0"/>
              <a:t> of 12497 patients with non high probability of VTE:</a:t>
            </a:r>
            <a:br>
              <a:rPr lang="en-US" dirty="0" smtClean="0"/>
            </a:br>
            <a:r>
              <a:rPr lang="en-US" dirty="0" smtClean="0"/>
              <a:t>Specificity</a:t>
            </a:r>
            <a:br>
              <a:rPr lang="en-US" dirty="0" smtClean="0"/>
            </a:br>
            <a:r>
              <a:rPr lang="en-US" dirty="0" smtClean="0"/>
              <a:t>Age 51-60: 57.6%</a:t>
            </a:r>
            <a:br>
              <a:rPr lang="en-US" dirty="0" smtClean="0"/>
            </a:br>
            <a:r>
              <a:rPr lang="en-US" dirty="0" smtClean="0"/>
              <a:t>Age &gt; 80: 14.7%</a:t>
            </a:r>
            <a:br>
              <a:rPr lang="en-US" dirty="0" smtClean="0"/>
            </a:br>
            <a:r>
              <a:rPr lang="en-US" dirty="0" smtClean="0"/>
              <a:t>Sensitivity</a:t>
            </a:r>
            <a:br>
              <a:rPr lang="en-US" dirty="0" smtClean="0"/>
            </a:br>
            <a:r>
              <a:rPr lang="en-US" dirty="0" smtClean="0"/>
              <a:t>&gt;97% in all assays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552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Monitoring response to anticoagulation</a:t>
            </a:r>
          </a:p>
          <a:p>
            <a:pPr lvl="1"/>
            <a:r>
              <a:rPr lang="en-US" dirty="0" smtClean="0"/>
              <a:t>My sister was working at Watford General. There was a 26 year old woman who had an unprovoked above knee DVT just under 3 months ago. She was under the GI team for long standing </a:t>
            </a:r>
            <a:r>
              <a:rPr lang="en-US" dirty="0" err="1" smtClean="0"/>
              <a:t>diarrhoea</a:t>
            </a:r>
            <a:r>
              <a:rPr lang="en-US" dirty="0" smtClean="0"/>
              <a:t>. The GI team were unsure if she still needed to be on warfarin and spoke to the </a:t>
            </a:r>
            <a:r>
              <a:rPr lang="en-US" dirty="0" err="1" smtClean="0"/>
              <a:t>haematologist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58594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the </a:t>
            </a:r>
            <a:r>
              <a:rPr lang="en-US" dirty="0" err="1" smtClean="0"/>
              <a:t>haematologist</a:t>
            </a:r>
            <a:r>
              <a:rPr lang="en-US" dirty="0" smtClean="0"/>
              <a:t>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Follow the 6 week DVT plan and stop anticoagulation? </a:t>
            </a:r>
          </a:p>
          <a:p>
            <a:r>
              <a:rPr lang="en-US" dirty="0" smtClean="0"/>
              <a:t>B) Follow the 3 month plan and continue until then?</a:t>
            </a:r>
          </a:p>
          <a:p>
            <a:r>
              <a:rPr lang="en-US" dirty="0" smtClean="0"/>
              <a:t>C) Order a d-dimer?</a:t>
            </a:r>
          </a:p>
          <a:p>
            <a:r>
              <a:rPr lang="en-US" dirty="0" smtClean="0"/>
              <a:t>D) Continue lifelong anticoagulation?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102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96</TotalTime>
  <Words>680</Words>
  <Application>Microsoft Macintosh PowerPoint</Application>
  <PresentationFormat>On-screen Show (4:3)</PresentationFormat>
  <Paragraphs>66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the d-dimer</vt:lpstr>
      <vt:lpstr>plan</vt:lpstr>
      <vt:lpstr>clots</vt:lpstr>
      <vt:lpstr>classic wikipedia diagram</vt:lpstr>
      <vt:lpstr>cost</vt:lpstr>
      <vt:lpstr>What causes d-dimer levels to rise?</vt:lpstr>
      <vt:lpstr>Common indications</vt:lpstr>
      <vt:lpstr>Interesting indications</vt:lpstr>
      <vt:lpstr>Did the haematologist…?</vt:lpstr>
      <vt:lpstr>Amazing</vt:lpstr>
      <vt:lpstr>BSH Guidelines on OAC</vt:lpstr>
      <vt:lpstr>DIC</vt:lpstr>
      <vt:lpstr>False positives</vt:lpstr>
      <vt:lpstr>How to cancel CTPAs</vt:lpstr>
    </vt:vector>
  </TitlesOfParts>
  <Company>Dr Crunch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d-dimer</dc:title>
  <dc:creator>Viral Thakerar</dc:creator>
  <cp:lastModifiedBy>Viral Thakerar</cp:lastModifiedBy>
  <cp:revision>36</cp:revision>
  <dcterms:created xsi:type="dcterms:W3CDTF">2013-06-23T19:58:10Z</dcterms:created>
  <dcterms:modified xsi:type="dcterms:W3CDTF">2013-06-23T21:34:33Z</dcterms:modified>
</cp:coreProperties>
</file>